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67" r:id="rId3"/>
    <p:sldId id="257" r:id="rId4"/>
    <p:sldId id="258" r:id="rId5"/>
    <p:sldId id="260" r:id="rId6"/>
    <p:sldId id="261" r:id="rId7"/>
    <p:sldId id="262" r:id="rId8"/>
    <p:sldId id="263" r:id="rId9"/>
    <p:sldId id="266" r:id="rId10"/>
    <p:sldId id="264" r:id="rId11"/>
    <p:sldId id="265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83"/>
    <p:restoredTop sz="94674"/>
  </p:normalViewPr>
  <p:slideViewPr>
    <p:cSldViewPr snapToGrid="0" snapToObjects="1">
      <p:cViewPr varScale="1">
        <p:scale>
          <a:sx n="63" d="100"/>
          <a:sy n="63" d="100"/>
        </p:scale>
        <p:origin x="72" y="4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583C8A-53B1-4240-AC86-41C6F9335C7B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4A1C79-1B7C-0B40-B12B-ABD4A595D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52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93D09-DE62-8C47-95E2-EC4087D92A68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1FEE-6F4F-7046-97F3-C0107D09A5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93D09-DE62-8C47-95E2-EC4087D92A68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1FEE-6F4F-7046-97F3-C0107D09A5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93D09-DE62-8C47-95E2-EC4087D92A68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1FEE-6F4F-7046-97F3-C0107D09A5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93D09-DE62-8C47-95E2-EC4087D92A68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1FEE-6F4F-7046-97F3-C0107D09A5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93D09-DE62-8C47-95E2-EC4087D92A68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1FEE-6F4F-7046-97F3-C0107D09A5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93D09-DE62-8C47-95E2-EC4087D92A68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1FEE-6F4F-7046-97F3-C0107D09A5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93D09-DE62-8C47-95E2-EC4087D92A68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1FEE-6F4F-7046-97F3-C0107D09A5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93D09-DE62-8C47-95E2-EC4087D92A68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1FEE-6F4F-7046-97F3-C0107D09A5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93D09-DE62-8C47-95E2-EC4087D92A68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1FEE-6F4F-7046-97F3-C0107D09A5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93D09-DE62-8C47-95E2-EC4087D92A68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1FEE-6F4F-7046-97F3-C0107D09A5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93D09-DE62-8C47-95E2-EC4087D92A68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1FEE-6F4F-7046-97F3-C0107D09A5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93D09-DE62-8C47-95E2-EC4087D92A68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E1FEE-6F4F-7046-97F3-C0107D09A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342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aptel.com/braille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Braille@CapTel.com" TargetMode="External"/><Relationship Id="rId2" Type="http://schemas.openxmlformats.org/officeDocument/2006/relationships/hyperlink" Target="mailto:John.kinstler@captel.com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2"/>
          <p:cNvSpPr>
            <a:spLocks noGrp="1"/>
          </p:cNvSpPr>
          <p:nvPr>
            <p:ph type="subTitle" idx="1"/>
          </p:nvPr>
        </p:nvSpPr>
        <p:spPr>
          <a:xfrm>
            <a:off x="464695" y="3597640"/>
            <a:ext cx="11092721" cy="338777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defTabSz="514095">
              <a:defRPr sz="7040"/>
            </a:lvl1pPr>
          </a:lstStyle>
          <a:p>
            <a:pPr lvl="0">
              <a:defRPr sz="1800"/>
            </a:pPr>
            <a:r>
              <a:rPr lang="en-US" sz="4900" b="1" dirty="0" smtClean="0">
                <a:solidFill>
                  <a:srgbClr val="FFFF00"/>
                </a:solidFill>
                <a:latin typeface="Optima"/>
                <a:cs typeface="Optima"/>
              </a:rPr>
              <a:t/>
            </a:r>
            <a:br>
              <a:rPr lang="en-US" sz="4900" b="1" dirty="0" smtClean="0">
                <a:solidFill>
                  <a:srgbClr val="FFFF00"/>
                </a:solidFill>
                <a:latin typeface="Optima"/>
                <a:cs typeface="Optima"/>
              </a:rPr>
            </a:br>
            <a:r>
              <a:rPr lang="en-US" sz="6800" b="1" dirty="0" smtClean="0">
                <a:solidFill>
                  <a:srgbClr val="FFFF00"/>
                </a:solidFill>
                <a:latin typeface="Optima"/>
                <a:cs typeface="Optima"/>
              </a:rPr>
              <a:t>Braille CapTel  </a:t>
            </a:r>
            <a:r>
              <a:rPr lang="en-US" sz="4900" b="1" dirty="0">
                <a:solidFill>
                  <a:srgbClr val="FFFF00"/>
                </a:solidFill>
                <a:latin typeface="Optima"/>
                <a:cs typeface="Optima"/>
              </a:rPr>
              <a:t/>
            </a:r>
            <a:br>
              <a:rPr lang="en-US" sz="4900" b="1" dirty="0">
                <a:solidFill>
                  <a:srgbClr val="FFFF00"/>
                </a:solidFill>
                <a:latin typeface="Optima"/>
                <a:cs typeface="Optima"/>
              </a:rPr>
            </a:br>
            <a:r>
              <a:rPr sz="4100" b="1" dirty="0" smtClean="0">
                <a:solidFill>
                  <a:srgbClr val="FFFF00"/>
                </a:solidFill>
                <a:latin typeface="Optima"/>
                <a:cs typeface="Optima"/>
              </a:rPr>
              <a:t>CapTel </a:t>
            </a:r>
            <a:r>
              <a:rPr sz="4100" b="1" dirty="0">
                <a:solidFill>
                  <a:srgbClr val="FFFF00"/>
                </a:solidFill>
                <a:latin typeface="Optima"/>
                <a:cs typeface="Optima"/>
              </a:rPr>
              <a:t>Solutions for People </a:t>
            </a:r>
            <a:endParaRPr lang="en-US" sz="4100" b="1" dirty="0" smtClean="0">
              <a:solidFill>
                <a:srgbClr val="FFFF00"/>
              </a:solidFill>
              <a:latin typeface="Optima"/>
              <a:cs typeface="Optima"/>
            </a:endParaRPr>
          </a:p>
          <a:p>
            <a:pPr lvl="0">
              <a:defRPr sz="1800"/>
            </a:pPr>
            <a:r>
              <a:rPr sz="4100" b="1" dirty="0" smtClean="0">
                <a:solidFill>
                  <a:srgbClr val="FFFF00"/>
                </a:solidFill>
                <a:latin typeface="Optima"/>
                <a:cs typeface="Optima"/>
              </a:rPr>
              <a:t>with </a:t>
            </a:r>
            <a:r>
              <a:rPr lang="en-US" sz="4100" b="1" dirty="0" smtClean="0">
                <a:solidFill>
                  <a:srgbClr val="FFFF00"/>
                </a:solidFill>
                <a:latin typeface="Optima"/>
                <a:cs typeface="Optima"/>
              </a:rPr>
              <a:t>Combined Hearing and Vision Loss</a:t>
            </a:r>
            <a:endParaRPr sz="4100" b="1" dirty="0">
              <a:solidFill>
                <a:srgbClr val="FFFF00"/>
              </a:solidFill>
              <a:latin typeface="Optima"/>
              <a:cs typeface="Optima"/>
            </a:endParaRPr>
          </a:p>
        </p:txBody>
      </p:sp>
      <p:pic>
        <p:nvPicPr>
          <p:cNvPr id="6" name="Picture 5" descr="CapTel_Tag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153" y="557939"/>
            <a:ext cx="6888521" cy="353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6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2"/>
          <p:cNvSpPr txBox="1">
            <a:spLocks/>
          </p:cNvSpPr>
          <p:nvPr/>
        </p:nvSpPr>
        <p:spPr>
          <a:xfrm>
            <a:off x="2741413" y="231368"/>
            <a:ext cx="7016785" cy="885386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ctr" defTabSz="514095" rtl="0" eaLnBrk="1" latinLnBrk="0" hangingPunct="1">
              <a:spcBef>
                <a:spcPct val="0"/>
              </a:spcBef>
              <a:buNone/>
              <a:defRPr sz="70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defRPr sz="1800"/>
            </a:pPr>
            <a:r>
              <a:rPr lang="en-US" sz="4900" dirty="0" smtClean="0">
                <a:solidFill>
                  <a:srgbClr val="FFFF00"/>
                </a:solidFill>
                <a:latin typeface="Optima"/>
                <a:cs typeface="Optima"/>
              </a:rPr>
              <a:t> </a:t>
            </a:r>
            <a:r>
              <a:rPr lang="en-US" sz="4500" dirty="0" smtClean="0">
                <a:solidFill>
                  <a:srgbClr val="FFFF00"/>
                </a:solidFill>
                <a:latin typeface="Optima"/>
                <a:cs typeface="Optima"/>
              </a:rPr>
              <a:t>Questions and Answers</a:t>
            </a:r>
          </a:p>
          <a:p>
            <a:pPr algn="l">
              <a:defRPr sz="1800"/>
            </a:pPr>
            <a:endParaRPr lang="en-US" sz="4500" b="1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6117" y="1307049"/>
            <a:ext cx="8487375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n-US" sz="3200" dirty="0" smtClean="0">
                <a:solidFill>
                  <a:srgbClr val="FFFF00"/>
                </a:solidFill>
                <a:latin typeface="Optima"/>
                <a:cs typeface="Optima"/>
              </a:rPr>
              <a:t>Q.	Where </a:t>
            </a:r>
            <a:r>
              <a:rPr lang="en-US" sz="3200" dirty="0">
                <a:solidFill>
                  <a:srgbClr val="FFFF00"/>
                </a:solidFill>
                <a:latin typeface="Optima"/>
                <a:cs typeface="Optima"/>
              </a:rPr>
              <a:t>can I get a CapTel 880iB</a:t>
            </a:r>
            <a:r>
              <a:rPr lang="en-US" sz="3200" dirty="0" smtClean="0">
                <a:solidFill>
                  <a:srgbClr val="FFFF00"/>
                </a:solidFill>
                <a:latin typeface="Optima"/>
                <a:cs typeface="Optima"/>
              </a:rPr>
              <a:t>?</a:t>
            </a:r>
          </a:p>
          <a:p>
            <a:pPr marL="0" lvl="5"/>
            <a:endParaRPr lang="en-US" sz="3200" dirty="0">
              <a:solidFill>
                <a:srgbClr val="FFFF00"/>
              </a:solidFill>
              <a:latin typeface="Optima"/>
              <a:cs typeface="Optima"/>
            </a:endParaRPr>
          </a:p>
          <a:p>
            <a:pPr marL="912813" lvl="4" indent="-912813">
              <a:buAutoNum type="alphaUcPeriod"/>
            </a:pPr>
            <a:r>
              <a:rPr lang="en-US" sz="3200" dirty="0" smtClean="0">
                <a:solidFill>
                  <a:srgbClr val="FFFF00"/>
                </a:solidFill>
                <a:latin typeface="Optima"/>
                <a:cs typeface="Optima"/>
              </a:rPr>
              <a:t>Users can get it through NDBEDP (iCanConnect) or other agencies that support DeafBlind users.</a:t>
            </a:r>
          </a:p>
          <a:p>
            <a:pPr marL="912813" lvl="4" indent="-912813">
              <a:buAutoNum type="alphaUcPeriod"/>
            </a:pPr>
            <a:endParaRPr lang="en-US" sz="3200" dirty="0">
              <a:solidFill>
                <a:srgbClr val="FFFF00"/>
              </a:solidFill>
              <a:latin typeface="Optima"/>
              <a:cs typeface="Optima"/>
            </a:endParaRPr>
          </a:p>
          <a:p>
            <a:pPr marL="912813" lvl="4"/>
            <a:r>
              <a:rPr lang="en-US" sz="3200" dirty="0" smtClean="0">
                <a:solidFill>
                  <a:srgbClr val="FFFF00"/>
                </a:solidFill>
                <a:latin typeface="Optima"/>
                <a:cs typeface="Optima"/>
              </a:rPr>
              <a:t>	The 880i is not sold on our website, at stores or directly to customers.  This is a 	specialized product.</a:t>
            </a:r>
          </a:p>
          <a:p>
            <a:pPr marL="912813" lvl="4" indent="-912813">
              <a:buAutoNum type="alphaUcPeriod"/>
            </a:pPr>
            <a:endParaRPr lang="en-US" sz="3200" dirty="0">
              <a:solidFill>
                <a:srgbClr val="FFFF00"/>
              </a:solidFill>
              <a:latin typeface="Optima"/>
              <a:cs typeface="Optima"/>
            </a:endParaRPr>
          </a:p>
          <a:p>
            <a:pPr marL="912813" lvl="4" indent="-912813"/>
            <a:endParaRPr lang="en-US" sz="2000" b="1" dirty="0">
              <a:solidFill>
                <a:srgbClr val="FFFF00"/>
              </a:solidFill>
              <a:latin typeface="Optima"/>
              <a:cs typeface="Optima"/>
            </a:endParaRPr>
          </a:p>
          <a:p>
            <a:pPr marL="0" lvl="4"/>
            <a:r>
              <a:rPr lang="en-US" sz="2000" b="1" dirty="0" smtClean="0">
                <a:solidFill>
                  <a:srgbClr val="FFFF00"/>
                </a:solidFill>
                <a:latin typeface="Optima"/>
                <a:cs typeface="Optima"/>
              </a:rPr>
              <a:t> </a:t>
            </a:r>
          </a:p>
          <a:p>
            <a:pPr marL="0" lvl="4"/>
            <a:endParaRPr lang="en-US" sz="2000" b="1" dirty="0" smtClean="0">
              <a:solidFill>
                <a:srgbClr val="FFFF00"/>
              </a:solidFill>
              <a:latin typeface="Optima"/>
              <a:cs typeface="Optima"/>
            </a:endParaRPr>
          </a:p>
          <a:p>
            <a:pPr marL="0" lvl="4"/>
            <a:endParaRPr lang="en-US" sz="2000" b="1" dirty="0" smtClean="0">
              <a:solidFill>
                <a:srgbClr val="FFFF00"/>
              </a:solidFill>
              <a:latin typeface="Optima"/>
              <a:cs typeface="Optima"/>
            </a:endParaRPr>
          </a:p>
          <a:p>
            <a:pPr marL="914400" lvl="3" indent="-914400">
              <a:buFont typeface="+mj-lt"/>
              <a:buAutoNum type="romanUcPeriod" startAt="8"/>
            </a:pPr>
            <a:endParaRPr lang="en-US" sz="2000" b="1" dirty="0" smtClean="0">
              <a:solidFill>
                <a:srgbClr val="000000"/>
              </a:solidFill>
              <a:latin typeface="Optima"/>
              <a:cs typeface="Optima"/>
            </a:endParaRPr>
          </a:p>
          <a:p>
            <a:pPr marL="514350" indent="-514350">
              <a:buFont typeface="+mj-lt"/>
              <a:buAutoNum type="romanUcPeriod" startAt="3"/>
            </a:pPr>
            <a:endParaRPr lang="en-US" sz="2000" b="1" dirty="0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100814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2"/>
          <p:cNvSpPr txBox="1">
            <a:spLocks/>
          </p:cNvSpPr>
          <p:nvPr/>
        </p:nvSpPr>
        <p:spPr>
          <a:xfrm>
            <a:off x="2741413" y="231368"/>
            <a:ext cx="7016785" cy="885386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ctr" defTabSz="514095" rtl="0" eaLnBrk="1" latinLnBrk="0" hangingPunct="1">
              <a:spcBef>
                <a:spcPct val="0"/>
              </a:spcBef>
              <a:buNone/>
              <a:defRPr sz="70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defRPr sz="1800"/>
            </a:pPr>
            <a:r>
              <a:rPr lang="en-US" sz="4900" dirty="0" smtClean="0">
                <a:solidFill>
                  <a:srgbClr val="FFFF00"/>
                </a:solidFill>
                <a:latin typeface="Optima"/>
                <a:cs typeface="Optima"/>
              </a:rPr>
              <a:t> </a:t>
            </a:r>
            <a:r>
              <a:rPr lang="en-US" sz="4500" dirty="0" smtClean="0">
                <a:solidFill>
                  <a:srgbClr val="FFFF00"/>
                </a:solidFill>
                <a:latin typeface="Optima"/>
                <a:cs typeface="Optima"/>
              </a:rPr>
              <a:t>Questions and Answers</a:t>
            </a:r>
          </a:p>
          <a:p>
            <a:pPr algn="l">
              <a:defRPr sz="1800"/>
            </a:pPr>
            <a:endParaRPr lang="en-US" sz="4500" b="1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6117" y="1307049"/>
            <a:ext cx="848737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2813" lvl="4" indent="-912813">
              <a:buAutoNum type="alphaUcPeriod"/>
            </a:pPr>
            <a:endParaRPr lang="en-US" sz="3200" dirty="0">
              <a:solidFill>
                <a:srgbClr val="FFFF00"/>
              </a:solidFill>
              <a:latin typeface="Optima"/>
              <a:cs typeface="Optima"/>
            </a:endParaRPr>
          </a:p>
          <a:p>
            <a:pPr marL="912813" lvl="4" indent="-912813"/>
            <a:endParaRPr lang="en-US" sz="2000" b="1" dirty="0">
              <a:solidFill>
                <a:srgbClr val="FFFF00"/>
              </a:solidFill>
              <a:latin typeface="Optima"/>
              <a:cs typeface="Optima"/>
            </a:endParaRPr>
          </a:p>
          <a:p>
            <a:pPr marL="0" lvl="4"/>
            <a:r>
              <a:rPr lang="en-US" sz="2000" b="1" dirty="0" smtClean="0">
                <a:solidFill>
                  <a:srgbClr val="FFFF00"/>
                </a:solidFill>
                <a:latin typeface="Optima"/>
                <a:cs typeface="Optima"/>
              </a:rPr>
              <a:t> </a:t>
            </a:r>
          </a:p>
          <a:p>
            <a:pPr marL="0" lvl="4"/>
            <a:endParaRPr lang="en-US" sz="2000" b="1" dirty="0" smtClean="0">
              <a:solidFill>
                <a:srgbClr val="FFFF00"/>
              </a:solidFill>
              <a:latin typeface="Optima"/>
              <a:cs typeface="Optima"/>
            </a:endParaRPr>
          </a:p>
          <a:p>
            <a:pPr marL="0" lvl="4"/>
            <a:endParaRPr lang="en-US" sz="2000" b="1" dirty="0" smtClean="0">
              <a:solidFill>
                <a:srgbClr val="FFFF00"/>
              </a:solidFill>
              <a:latin typeface="Optima"/>
              <a:cs typeface="Optima"/>
            </a:endParaRPr>
          </a:p>
          <a:p>
            <a:pPr marL="914400" lvl="3" indent="-914400">
              <a:buFont typeface="+mj-lt"/>
              <a:buAutoNum type="romanUcPeriod" startAt="8"/>
            </a:pPr>
            <a:endParaRPr lang="en-US" sz="2000" b="1" dirty="0" smtClean="0">
              <a:solidFill>
                <a:srgbClr val="000000"/>
              </a:solidFill>
              <a:latin typeface="Optima"/>
              <a:cs typeface="Optima"/>
            </a:endParaRPr>
          </a:p>
          <a:p>
            <a:pPr marL="514350" indent="-514350">
              <a:buFont typeface="+mj-lt"/>
              <a:buAutoNum type="romanUcPeriod" startAt="3"/>
            </a:pPr>
            <a:endParaRPr lang="en-US" sz="2000" b="1" dirty="0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06117" y="1487209"/>
            <a:ext cx="910736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2813" lvl="5" indent="-912813">
              <a:buAutoNum type="alphaUcPeriod" startAt="17"/>
            </a:pPr>
            <a:r>
              <a:rPr lang="en-US" sz="3200" dirty="0" smtClean="0">
                <a:solidFill>
                  <a:srgbClr val="FFFF00"/>
                </a:solidFill>
                <a:latin typeface="Optima"/>
                <a:cs typeface="Optima"/>
              </a:rPr>
              <a:t>Does a Braille display come with the CapTel 880iB?</a:t>
            </a:r>
          </a:p>
          <a:p>
            <a:pPr marL="0" lvl="5"/>
            <a:endParaRPr lang="en-US" sz="3200" dirty="0" smtClean="0">
              <a:solidFill>
                <a:srgbClr val="FFFF00"/>
              </a:solidFill>
              <a:latin typeface="Optima"/>
              <a:cs typeface="Optima"/>
            </a:endParaRPr>
          </a:p>
          <a:p>
            <a:pPr marL="912813" lvl="5" indent="-912813">
              <a:buAutoNum type="alphaUcPeriod"/>
            </a:pPr>
            <a:r>
              <a:rPr lang="en-US" sz="3200" dirty="0" smtClean="0">
                <a:solidFill>
                  <a:srgbClr val="FFFF00"/>
                </a:solidFill>
                <a:latin typeface="Optima"/>
                <a:cs typeface="Optima"/>
              </a:rPr>
              <a:t>No. 	The customer will use their own or will have to get one through their supplier.</a:t>
            </a:r>
          </a:p>
          <a:p>
            <a:pPr marL="912813" lvl="5" indent="-912813">
              <a:buAutoNum type="alphaUcPeriod"/>
            </a:pPr>
            <a:endParaRPr lang="en-US" sz="3200" dirty="0">
              <a:solidFill>
                <a:srgbClr val="FFFF00"/>
              </a:solidFill>
              <a:latin typeface="Optima"/>
              <a:cs typeface="Optima"/>
            </a:endParaRPr>
          </a:p>
          <a:p>
            <a:pPr marL="0" lvl="5"/>
            <a:r>
              <a:rPr lang="en-US" sz="3200" dirty="0" smtClean="0">
                <a:solidFill>
                  <a:srgbClr val="FFFF00"/>
                </a:solidFill>
                <a:latin typeface="Optima"/>
                <a:cs typeface="Optima"/>
              </a:rPr>
              <a:t>NOTE: A list of compatible Braille displays and a support video are listed on website: </a:t>
            </a:r>
            <a:r>
              <a:rPr lang="en-US" sz="3200" dirty="0" smtClean="0">
                <a:solidFill>
                  <a:srgbClr val="FFFF00"/>
                </a:solidFill>
                <a:latin typeface="Optima"/>
                <a:cs typeface="Optima"/>
                <a:hlinkClick r:id="rId2"/>
              </a:rPr>
              <a:t>www.captel.com/braille</a:t>
            </a:r>
            <a:endParaRPr lang="en-US" sz="3200" dirty="0" smtClean="0">
              <a:solidFill>
                <a:srgbClr val="FFFF00"/>
              </a:solidFill>
              <a:latin typeface="Optima"/>
              <a:cs typeface="Optima"/>
            </a:endParaRPr>
          </a:p>
          <a:p>
            <a:pPr marL="0" lvl="5"/>
            <a:endParaRPr lang="en-US" sz="2000" b="1" dirty="0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150754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06117" y="1307049"/>
            <a:ext cx="848737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2813" lvl="4" indent="-912813">
              <a:buAutoNum type="alphaUcPeriod"/>
            </a:pPr>
            <a:endParaRPr lang="en-US" sz="3200" dirty="0">
              <a:solidFill>
                <a:srgbClr val="FFFF00"/>
              </a:solidFill>
              <a:latin typeface="Optima"/>
              <a:cs typeface="Optima"/>
            </a:endParaRPr>
          </a:p>
          <a:p>
            <a:pPr marL="912813" lvl="4" indent="-912813"/>
            <a:endParaRPr lang="en-US" sz="2000" b="1" dirty="0">
              <a:solidFill>
                <a:srgbClr val="FFFF00"/>
              </a:solidFill>
              <a:latin typeface="Optima"/>
              <a:cs typeface="Optima"/>
            </a:endParaRPr>
          </a:p>
          <a:p>
            <a:pPr marL="0" lvl="4"/>
            <a:r>
              <a:rPr lang="en-US" sz="2000" b="1" dirty="0" smtClean="0">
                <a:solidFill>
                  <a:srgbClr val="FFFF00"/>
                </a:solidFill>
                <a:latin typeface="Optima"/>
                <a:cs typeface="Optima"/>
              </a:rPr>
              <a:t> </a:t>
            </a:r>
          </a:p>
          <a:p>
            <a:pPr marL="0" lvl="4"/>
            <a:endParaRPr lang="en-US" sz="2000" b="1" dirty="0" smtClean="0">
              <a:solidFill>
                <a:srgbClr val="FFFF00"/>
              </a:solidFill>
              <a:latin typeface="Optima"/>
              <a:cs typeface="Optima"/>
            </a:endParaRPr>
          </a:p>
          <a:p>
            <a:pPr marL="0" lvl="4"/>
            <a:endParaRPr lang="en-US" sz="2000" b="1" dirty="0" smtClean="0">
              <a:solidFill>
                <a:srgbClr val="FFFF00"/>
              </a:solidFill>
              <a:latin typeface="Optima"/>
              <a:cs typeface="Optima"/>
            </a:endParaRPr>
          </a:p>
          <a:p>
            <a:pPr marL="914400" lvl="3" indent="-914400">
              <a:buFont typeface="+mj-lt"/>
              <a:buAutoNum type="romanUcPeriod" startAt="8"/>
            </a:pPr>
            <a:endParaRPr lang="en-US" sz="2000" b="1" dirty="0" smtClean="0">
              <a:solidFill>
                <a:srgbClr val="000000"/>
              </a:solidFill>
              <a:latin typeface="Optima"/>
              <a:cs typeface="Optima"/>
            </a:endParaRPr>
          </a:p>
          <a:p>
            <a:pPr marL="514350" indent="-514350">
              <a:buFont typeface="+mj-lt"/>
              <a:buAutoNum type="romanUcPeriod" startAt="3"/>
            </a:pPr>
            <a:endParaRPr lang="en-US" sz="2000" b="1" dirty="0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9804" y="631479"/>
            <a:ext cx="11542426" cy="6214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800"/>
            </a:pPr>
            <a:r>
              <a:rPr lang="en-US" sz="3600" dirty="0">
                <a:solidFill>
                  <a:srgbClr val="FFFF00"/>
                </a:solidFill>
                <a:latin typeface="Optima"/>
                <a:cs typeface="Optima"/>
              </a:rPr>
              <a:t>John Kinstler</a:t>
            </a:r>
          </a:p>
          <a:p>
            <a:pPr algn="ctr">
              <a:defRPr sz="1800"/>
            </a:pPr>
            <a:r>
              <a:rPr lang="en-US" sz="3600" dirty="0">
                <a:solidFill>
                  <a:srgbClr val="FFFF00"/>
                </a:solidFill>
                <a:latin typeface="Optima"/>
                <a:cs typeface="Optima"/>
              </a:rPr>
              <a:t>Braille CapTel Product Manager</a:t>
            </a:r>
          </a:p>
          <a:p>
            <a:pPr algn="ctr">
              <a:defRPr sz="1800"/>
            </a:pPr>
            <a:r>
              <a:rPr lang="en-US" sz="3600" dirty="0">
                <a:solidFill>
                  <a:srgbClr val="FFFF00"/>
                </a:solidFill>
                <a:latin typeface="Optima"/>
                <a:cs typeface="Optima"/>
              </a:rPr>
              <a:t>Ultratec, Inc.</a:t>
            </a:r>
          </a:p>
          <a:p>
            <a:pPr algn="ctr">
              <a:defRPr sz="1800"/>
            </a:pPr>
            <a:r>
              <a:rPr lang="en-US" sz="3600" dirty="0">
                <a:solidFill>
                  <a:srgbClr val="FFFF00"/>
                </a:solidFill>
                <a:latin typeface="Optima"/>
                <a:cs typeface="Optima"/>
              </a:rPr>
              <a:t>450 Science Drive</a:t>
            </a:r>
          </a:p>
          <a:p>
            <a:pPr algn="ctr">
              <a:defRPr sz="1800"/>
            </a:pPr>
            <a:r>
              <a:rPr lang="en-US" sz="3600" dirty="0">
                <a:solidFill>
                  <a:srgbClr val="FFFF00"/>
                </a:solidFill>
                <a:latin typeface="Optima"/>
                <a:cs typeface="Optima"/>
              </a:rPr>
              <a:t>Madison, WI  53711</a:t>
            </a:r>
          </a:p>
          <a:p>
            <a:pPr algn="ctr">
              <a:defRPr sz="1800"/>
            </a:pPr>
            <a:r>
              <a:rPr lang="en-US" sz="3600" dirty="0">
                <a:solidFill>
                  <a:srgbClr val="FFFF00"/>
                </a:solidFill>
                <a:latin typeface="Optima"/>
                <a:cs typeface="Optima"/>
              </a:rPr>
              <a:t>(800) 482-2424 ext. 3008</a:t>
            </a:r>
          </a:p>
          <a:p>
            <a:pPr algn="ctr">
              <a:defRPr sz="1800"/>
            </a:pPr>
            <a:r>
              <a:rPr lang="en-US" sz="3600" dirty="0">
                <a:solidFill>
                  <a:srgbClr val="FFFF00"/>
                </a:solidFill>
                <a:latin typeface="Optima"/>
                <a:cs typeface="Optima"/>
              </a:rPr>
              <a:t>(608) 232-5316</a:t>
            </a:r>
          </a:p>
          <a:p>
            <a:pPr algn="ctr">
              <a:defRPr sz="1800"/>
            </a:pPr>
            <a:r>
              <a:rPr lang="en-US" sz="3600" dirty="0">
                <a:solidFill>
                  <a:srgbClr val="FFFF00"/>
                </a:solidFill>
                <a:latin typeface="Optima"/>
                <a:cs typeface="Optima"/>
              </a:rPr>
              <a:t>Email: </a:t>
            </a:r>
            <a:r>
              <a:rPr lang="en-US" sz="3600" dirty="0">
                <a:solidFill>
                  <a:srgbClr val="FFFF00"/>
                </a:solidFill>
                <a:latin typeface="Optima"/>
                <a:cs typeface="Optima"/>
                <a:hlinkClick r:id="rId2"/>
              </a:rPr>
              <a:t>John.kinstler@captel.com</a:t>
            </a:r>
            <a:r>
              <a:rPr lang="en-US" sz="3600" dirty="0">
                <a:solidFill>
                  <a:srgbClr val="FFFF00"/>
                </a:solidFill>
                <a:latin typeface="Optima"/>
                <a:cs typeface="Optima"/>
              </a:rPr>
              <a:t> or </a:t>
            </a:r>
            <a:r>
              <a:rPr lang="en-US" sz="3600" dirty="0">
                <a:solidFill>
                  <a:srgbClr val="FFFF00"/>
                </a:solidFill>
                <a:latin typeface="Optima"/>
                <a:cs typeface="Optima"/>
                <a:hlinkClick r:id="rId3"/>
              </a:rPr>
              <a:t>Braille@CapTel.com</a:t>
            </a:r>
            <a:endParaRPr lang="en-US" sz="3600" dirty="0">
              <a:solidFill>
                <a:srgbClr val="FFFF00"/>
              </a:solidFill>
              <a:latin typeface="Optima"/>
              <a:cs typeface="Optima"/>
            </a:endParaRPr>
          </a:p>
          <a:p>
            <a:pPr algn="ctr">
              <a:defRPr sz="1800"/>
            </a:pPr>
            <a:r>
              <a:rPr lang="en-US" sz="3600" dirty="0">
                <a:solidFill>
                  <a:srgbClr val="FFFF00"/>
                </a:solidFill>
                <a:latin typeface="Optima"/>
                <a:cs typeface="Optima"/>
              </a:rPr>
              <a:t>Web: </a:t>
            </a:r>
            <a:r>
              <a:rPr lang="en-US" sz="3600" dirty="0" err="1">
                <a:solidFill>
                  <a:srgbClr val="FFFF00"/>
                </a:solidFill>
                <a:latin typeface="Optima"/>
                <a:cs typeface="Optima"/>
              </a:rPr>
              <a:t>www.captel.com</a:t>
            </a:r>
            <a:r>
              <a:rPr lang="en-US" sz="3600" dirty="0">
                <a:solidFill>
                  <a:srgbClr val="FFFF00"/>
                </a:solidFill>
                <a:latin typeface="Optima"/>
                <a:cs typeface="Optima"/>
              </a:rPr>
              <a:t>/</a:t>
            </a:r>
            <a:r>
              <a:rPr lang="en-US" sz="3600" dirty="0" err="1">
                <a:solidFill>
                  <a:srgbClr val="FFFF00"/>
                </a:solidFill>
                <a:latin typeface="Optima"/>
                <a:cs typeface="Optima"/>
              </a:rPr>
              <a:t>braille.php</a:t>
            </a:r>
            <a:r>
              <a:rPr lang="en-US" sz="3600" dirty="0">
                <a:solidFill>
                  <a:srgbClr val="FFFF00"/>
                </a:solidFill>
                <a:latin typeface="Optima"/>
                <a:cs typeface="Optima"/>
              </a:rPr>
              <a:t> </a:t>
            </a:r>
          </a:p>
          <a:p>
            <a:pPr algn="ctr">
              <a:lnSpc>
                <a:spcPct val="90000"/>
              </a:lnSpc>
              <a:defRPr sz="1800"/>
            </a:pPr>
            <a:endParaRPr lang="en-US" sz="4100" b="1" dirty="0">
              <a:solidFill>
                <a:srgbClr val="FFFF00"/>
              </a:solidFill>
              <a:latin typeface="Optima"/>
              <a:cs typeface="Optima"/>
            </a:endParaRPr>
          </a:p>
          <a:p>
            <a:pPr algn="ctr">
              <a:lnSpc>
                <a:spcPct val="90000"/>
              </a:lnSpc>
              <a:defRPr sz="1800"/>
            </a:pPr>
            <a:endParaRPr lang="en-US" sz="4100" b="1" dirty="0">
              <a:solidFill>
                <a:srgbClr val="000000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141321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pTel_Tag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207" y="258136"/>
            <a:ext cx="4257205" cy="2183892"/>
          </a:xfrm>
          <a:prstGeom prst="rect">
            <a:avLst/>
          </a:prstGeom>
        </p:spPr>
      </p:pic>
      <p:pic>
        <p:nvPicPr>
          <p:cNvPr id="5" name="Picture 4" descr="FamilyGraphic_10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43" y="1506669"/>
            <a:ext cx="10276867" cy="664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32"/>
          <p:cNvSpPr txBox="1">
            <a:spLocks/>
          </p:cNvSpPr>
          <p:nvPr/>
        </p:nvSpPr>
        <p:spPr>
          <a:xfrm>
            <a:off x="2829272" y="306527"/>
            <a:ext cx="7016785" cy="88538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514095" rtl="0" eaLnBrk="1" latinLnBrk="0" hangingPunct="1">
              <a:spcBef>
                <a:spcPct val="0"/>
              </a:spcBef>
              <a:buNone/>
              <a:defRPr sz="70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/>
            </a:pPr>
            <a:r>
              <a:rPr lang="en-US" sz="4500" b="1" dirty="0" smtClean="0">
                <a:solidFill>
                  <a:srgbClr val="FFFF00"/>
                </a:solidFill>
                <a:latin typeface="Optima"/>
                <a:cs typeface="Optima"/>
              </a:rPr>
              <a:t>Large Display Captions</a:t>
            </a:r>
          </a:p>
          <a:p>
            <a:pPr algn="l">
              <a:defRPr sz="1800"/>
            </a:pPr>
            <a:endParaRPr lang="en-US" sz="41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Picture 9" descr="8942-3140a_Taxi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997" y="1341815"/>
            <a:ext cx="4467600" cy="48355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81393" y="1972912"/>
            <a:ext cx="3850174" cy="250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latin typeface="Optima"/>
                <a:cs typeface="Optima"/>
              </a:rPr>
              <a:t>CapTel</a:t>
            </a:r>
            <a:r>
              <a:rPr lang="en-US" sz="2800" b="1" dirty="0" smtClean="0">
                <a:solidFill>
                  <a:srgbClr val="FFFF00"/>
                </a:solidFill>
                <a:latin typeface="Optima"/>
                <a:cs typeface="Optima"/>
              </a:rPr>
              <a:t> 880i</a:t>
            </a:r>
          </a:p>
          <a:p>
            <a:endParaRPr lang="en-US" sz="2800" b="1" dirty="0" smtClean="0">
              <a:solidFill>
                <a:srgbClr val="FFFF00"/>
              </a:solidFill>
              <a:latin typeface="Optima"/>
              <a:cs typeface="Optima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800" b="1" dirty="0" smtClean="0">
                <a:solidFill>
                  <a:srgbClr val="FFFF00"/>
                </a:solidFill>
                <a:latin typeface="Optima"/>
                <a:cs typeface="Optima"/>
              </a:rPr>
              <a:t>11” display</a:t>
            </a:r>
            <a:endParaRPr lang="en-US" sz="2800" b="1" dirty="0">
              <a:solidFill>
                <a:srgbClr val="FFFF00"/>
              </a:solidFill>
              <a:latin typeface="Optima"/>
              <a:cs typeface="Optima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800" b="1" dirty="0" smtClean="0">
                <a:solidFill>
                  <a:srgbClr val="FFFF00"/>
                </a:solidFill>
                <a:latin typeface="Optima"/>
                <a:cs typeface="Optima"/>
              </a:rPr>
              <a:t>Large buttons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800" b="1" dirty="0" smtClean="0">
                <a:solidFill>
                  <a:srgbClr val="FFFF00"/>
                </a:solidFill>
                <a:latin typeface="Optima"/>
                <a:cs typeface="Optima"/>
              </a:rPr>
              <a:t>Easy, familiar design</a:t>
            </a:r>
          </a:p>
        </p:txBody>
      </p:sp>
    </p:spTree>
    <p:extLst>
      <p:ext uri="{BB962C8B-B14F-4D97-AF65-F5344CB8AC3E}">
        <p14:creationId xmlns:p14="http://schemas.microsoft.com/office/powerpoint/2010/main" val="200714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32"/>
          <p:cNvSpPr txBox="1">
            <a:spLocks/>
          </p:cNvSpPr>
          <p:nvPr/>
        </p:nvSpPr>
        <p:spPr>
          <a:xfrm>
            <a:off x="2829272" y="306527"/>
            <a:ext cx="7016785" cy="88538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514095" rtl="0" eaLnBrk="1" latinLnBrk="0" hangingPunct="1">
              <a:spcBef>
                <a:spcPct val="0"/>
              </a:spcBef>
              <a:buNone/>
              <a:defRPr sz="70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/>
            </a:pPr>
            <a:r>
              <a:rPr lang="en-US" sz="4500" b="1" dirty="0" smtClean="0">
                <a:solidFill>
                  <a:srgbClr val="FFFF00"/>
                </a:solidFill>
                <a:latin typeface="Optima"/>
                <a:cs typeface="Optima"/>
              </a:rPr>
              <a:t>Large Display Captions</a:t>
            </a:r>
          </a:p>
          <a:p>
            <a:pPr algn="l">
              <a:defRPr sz="1800"/>
            </a:pPr>
            <a:endParaRPr lang="en-US" sz="41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9404" y="1698039"/>
            <a:ext cx="4601867" cy="417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Optima"/>
                <a:cs typeface="Optima"/>
              </a:rPr>
              <a:t>CapTel 2400i</a:t>
            </a:r>
          </a:p>
          <a:p>
            <a:endParaRPr lang="en-US" sz="3200" b="1" dirty="0" smtClean="0">
              <a:solidFill>
                <a:srgbClr val="FFFF00"/>
              </a:solidFill>
              <a:latin typeface="Optima"/>
              <a:cs typeface="Optima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800" b="1" dirty="0" smtClean="0">
                <a:solidFill>
                  <a:srgbClr val="FFFF00"/>
                </a:solidFill>
                <a:latin typeface="Optima"/>
                <a:cs typeface="Optima"/>
              </a:rPr>
              <a:t>11” display 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800" b="1" dirty="0" smtClean="0">
                <a:solidFill>
                  <a:srgbClr val="FFFF00"/>
                </a:solidFill>
                <a:latin typeface="Optima"/>
                <a:cs typeface="Optima"/>
              </a:rPr>
              <a:t>Extra large font sizes 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800" b="1" dirty="0" smtClean="0">
                <a:solidFill>
                  <a:srgbClr val="FFFF00"/>
                </a:solidFill>
                <a:latin typeface="Optima"/>
                <a:cs typeface="Optima"/>
              </a:rPr>
              <a:t>Color touch screen for easy navigation options  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800" b="1" dirty="0" smtClean="0">
                <a:solidFill>
                  <a:srgbClr val="FFFF00"/>
                </a:solidFill>
                <a:latin typeface="Optima"/>
                <a:cs typeface="Optima"/>
              </a:rPr>
              <a:t>Dial-by-picture capability</a:t>
            </a:r>
            <a:endParaRPr lang="en-US" sz="2800" b="1" dirty="0">
              <a:solidFill>
                <a:srgbClr val="FFFF00"/>
              </a:solidFill>
              <a:latin typeface="Optima"/>
              <a:cs typeface="Optima"/>
            </a:endParaRPr>
          </a:p>
        </p:txBody>
      </p:sp>
      <p:pic>
        <p:nvPicPr>
          <p:cNvPr id="9" name="Picture 8" descr="9116-83531_enlarged fo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459" y="1690349"/>
            <a:ext cx="4588395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5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2"/>
          <p:cNvSpPr txBox="1">
            <a:spLocks/>
          </p:cNvSpPr>
          <p:nvPr/>
        </p:nvSpPr>
        <p:spPr>
          <a:xfrm>
            <a:off x="2328770" y="283308"/>
            <a:ext cx="7016785" cy="885386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ctr" defTabSz="514095" rtl="0" eaLnBrk="1" latinLnBrk="0" hangingPunct="1">
              <a:spcBef>
                <a:spcPct val="0"/>
              </a:spcBef>
              <a:buNone/>
              <a:defRPr sz="70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defRPr sz="1800"/>
            </a:pPr>
            <a:r>
              <a:rPr lang="en-US" sz="4500" b="1" dirty="0" smtClean="0">
                <a:solidFill>
                  <a:srgbClr val="FFFF00"/>
                </a:solidFill>
                <a:latin typeface="Optima"/>
                <a:cs typeface="Optima"/>
              </a:rPr>
              <a:t> Braille CapTel</a:t>
            </a:r>
            <a:r>
              <a:rPr lang="en-US" sz="4500" b="1" baseline="30000" dirty="0" smtClean="0">
                <a:solidFill>
                  <a:srgbClr val="FFFF00"/>
                </a:solidFill>
                <a:latin typeface="Optima"/>
                <a:cs typeface="Optima"/>
              </a:rPr>
              <a:t>®</a:t>
            </a:r>
          </a:p>
          <a:p>
            <a:pPr>
              <a:defRPr sz="1800"/>
            </a:pPr>
            <a:endParaRPr lang="en-US" sz="4900" dirty="0" smtClean="0">
              <a:latin typeface="Optima"/>
              <a:cs typeface="Optima"/>
            </a:endParaRPr>
          </a:p>
          <a:p>
            <a:pPr algn="l">
              <a:defRPr sz="1800"/>
            </a:pPr>
            <a:endParaRPr lang="en-US" sz="4100" dirty="0">
              <a:latin typeface="Optima"/>
              <a:cs typeface="Optim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9331" y="1168694"/>
            <a:ext cx="533649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Optima"/>
                <a:cs typeface="Optima"/>
              </a:rPr>
              <a:t>CapTel 880iB</a:t>
            </a:r>
          </a:p>
          <a:p>
            <a:r>
              <a:rPr lang="en-US" sz="2400" b="1" dirty="0" smtClean="0">
                <a:solidFill>
                  <a:srgbClr val="FFFF00"/>
                </a:solidFill>
                <a:latin typeface="Optima"/>
                <a:cs typeface="Optima"/>
              </a:rPr>
              <a:t>Braille Displays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>
                <a:solidFill>
                  <a:srgbClr val="FFFF00"/>
                </a:solidFill>
                <a:latin typeface="Optima"/>
                <a:cs typeface="Optima"/>
              </a:rPr>
              <a:t>Braille captions on your dynamic braille display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>
                <a:solidFill>
                  <a:srgbClr val="FFFF00"/>
                </a:solidFill>
                <a:latin typeface="Optima"/>
                <a:cs typeface="Optima"/>
              </a:rPr>
              <a:t>Requires a dedicated phone line and high speed Internet service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Optima"/>
                <a:cs typeface="Optima"/>
              </a:rPr>
              <a:t>CapTel 880iB does not support </a:t>
            </a:r>
            <a:r>
              <a:rPr lang="en-US" sz="2400" b="1" dirty="0" smtClean="0">
                <a:solidFill>
                  <a:srgbClr val="FFFF00"/>
                </a:solidFill>
                <a:latin typeface="Optima"/>
                <a:cs typeface="Optima"/>
              </a:rPr>
              <a:t>WiFi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>
                <a:solidFill>
                  <a:srgbClr val="FFFF00"/>
                </a:solidFill>
                <a:latin typeface="Optima"/>
                <a:cs typeface="Optima"/>
              </a:rPr>
              <a:t>Braille displays connect via Bluetooth or USB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>
                <a:solidFill>
                  <a:srgbClr val="FFFF00"/>
                </a:solidFill>
                <a:latin typeface="Optima"/>
                <a:cs typeface="Optima"/>
              </a:rPr>
              <a:t>Power Line Network Adapters (PLNAs) not recommended</a:t>
            </a:r>
            <a:endParaRPr lang="en-US" sz="2400" b="1" dirty="0">
              <a:solidFill>
                <a:srgbClr val="FFFF00"/>
              </a:solidFill>
              <a:latin typeface="Optima"/>
              <a:cs typeface="Optima"/>
            </a:endParaRPr>
          </a:p>
        </p:txBody>
      </p:sp>
      <p:pic>
        <p:nvPicPr>
          <p:cNvPr id="5" name="Picture 4" descr="braille captel one line screen vector -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162" y="27681"/>
            <a:ext cx="6516796" cy="918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7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7600" y="-329784"/>
            <a:ext cx="5276538" cy="774991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raille_captel_1pgr_f5_justBrail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811" y="0"/>
            <a:ext cx="5299364" cy="68580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83528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7600" y="-329784"/>
            <a:ext cx="5276538" cy="774991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Braille_captel_2pgr_f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187" y="0"/>
            <a:ext cx="5299364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7184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72218" y="532278"/>
            <a:ext cx="7198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latin typeface="Optima"/>
                <a:cs typeface="Optima"/>
              </a:rPr>
              <a:t>DeafBlind Agencies</a:t>
            </a:r>
            <a:endParaRPr lang="en-US" sz="4000" dirty="0">
              <a:solidFill>
                <a:srgbClr val="FFFF00"/>
              </a:solidFill>
              <a:latin typeface="Optima"/>
              <a:cs typeface="Optim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502564"/>
            <a:ext cx="12192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latin typeface="Optima"/>
                <a:cs typeface="Optima"/>
              </a:rPr>
              <a:t>iCanConnect 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  <a:latin typeface="Optima"/>
                <a:cs typeface="Optima"/>
              </a:rPr>
              <a:t>(National DeafBlind Equipment Distribution Program: NDBEDP)</a:t>
            </a:r>
          </a:p>
          <a:p>
            <a:pPr algn="ctr"/>
            <a:r>
              <a:rPr lang="en-US" sz="3600" dirty="0" smtClean="0">
                <a:solidFill>
                  <a:srgbClr val="FFFF00"/>
                </a:solidFill>
                <a:latin typeface="Optima"/>
                <a:cs typeface="Optima"/>
              </a:rPr>
              <a:t>Helen Keller National Center</a:t>
            </a:r>
            <a:endParaRPr lang="en-US" sz="3600" dirty="0">
              <a:solidFill>
                <a:srgbClr val="FFFF00"/>
              </a:solidFill>
              <a:latin typeface="Optima"/>
              <a:cs typeface="Optima"/>
            </a:endParaRPr>
          </a:p>
          <a:p>
            <a:pPr algn="ctr"/>
            <a:r>
              <a:rPr lang="en-US" sz="3600" dirty="0" smtClean="0">
                <a:solidFill>
                  <a:srgbClr val="FFFF00"/>
                </a:solidFill>
                <a:latin typeface="Optima"/>
                <a:cs typeface="Optima"/>
              </a:rPr>
              <a:t>Perkins School for the Blind</a:t>
            </a:r>
            <a:endParaRPr lang="en-US" sz="3600" dirty="0">
              <a:solidFill>
                <a:srgbClr val="FFFF00"/>
              </a:solidFill>
              <a:latin typeface="Optima"/>
              <a:cs typeface="Optima"/>
            </a:endParaRPr>
          </a:p>
          <a:p>
            <a:pPr algn="ctr"/>
            <a:endParaRPr lang="en-US" sz="3600" dirty="0">
              <a:solidFill>
                <a:srgbClr val="FFFF00"/>
              </a:solidFill>
              <a:latin typeface="Optima"/>
              <a:cs typeface="Optima"/>
            </a:endParaRPr>
          </a:p>
          <a:p>
            <a:pPr algn="ctr"/>
            <a:r>
              <a:rPr lang="en-US" sz="3600" dirty="0" smtClean="0">
                <a:solidFill>
                  <a:srgbClr val="FFFF00"/>
                </a:solidFill>
                <a:latin typeface="Optima"/>
                <a:cs typeface="Optima"/>
              </a:rPr>
              <a:t>We are working with these agencies as helper/installers</a:t>
            </a:r>
          </a:p>
          <a:p>
            <a:pPr algn="ctr"/>
            <a:endParaRPr lang="en-US" sz="3600" dirty="0"/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5497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2"/>
          <p:cNvSpPr txBox="1">
            <a:spLocks/>
          </p:cNvSpPr>
          <p:nvPr/>
        </p:nvSpPr>
        <p:spPr>
          <a:xfrm>
            <a:off x="2741413" y="231368"/>
            <a:ext cx="7016785" cy="885386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ctr" defTabSz="514095" rtl="0" eaLnBrk="1" latinLnBrk="0" hangingPunct="1">
              <a:spcBef>
                <a:spcPct val="0"/>
              </a:spcBef>
              <a:buNone/>
              <a:defRPr sz="70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defRPr sz="1800"/>
            </a:pPr>
            <a:r>
              <a:rPr lang="en-US" sz="4900" dirty="0" smtClean="0">
                <a:solidFill>
                  <a:srgbClr val="FFFF00"/>
                </a:solidFill>
                <a:latin typeface="Optima"/>
                <a:cs typeface="Optima"/>
              </a:rPr>
              <a:t> </a:t>
            </a:r>
            <a:r>
              <a:rPr lang="en-US" sz="4500" dirty="0" smtClean="0">
                <a:solidFill>
                  <a:srgbClr val="FFFF00"/>
                </a:solidFill>
                <a:latin typeface="Optima"/>
                <a:cs typeface="Optima"/>
              </a:rPr>
              <a:t>Questions and Answers</a:t>
            </a:r>
          </a:p>
          <a:p>
            <a:pPr algn="l">
              <a:defRPr sz="1800"/>
            </a:pPr>
            <a:endParaRPr lang="en-US" sz="4500" b="1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6117" y="1307049"/>
            <a:ext cx="848737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2813" lvl="4" indent="-912813">
              <a:buAutoNum type="alphaUcPeriod"/>
            </a:pPr>
            <a:endParaRPr lang="en-US" sz="3200" dirty="0">
              <a:solidFill>
                <a:srgbClr val="FFFF00"/>
              </a:solidFill>
              <a:latin typeface="Optima"/>
              <a:cs typeface="Optima"/>
            </a:endParaRPr>
          </a:p>
          <a:p>
            <a:pPr marL="912813" lvl="4" indent="-912813"/>
            <a:endParaRPr lang="en-US" sz="2000" b="1" dirty="0">
              <a:solidFill>
                <a:srgbClr val="FFFF00"/>
              </a:solidFill>
              <a:latin typeface="Optima"/>
              <a:cs typeface="Optima"/>
            </a:endParaRPr>
          </a:p>
          <a:p>
            <a:pPr marL="0" lvl="4"/>
            <a:r>
              <a:rPr lang="en-US" sz="2000" b="1" dirty="0" smtClean="0">
                <a:solidFill>
                  <a:srgbClr val="FFFF00"/>
                </a:solidFill>
                <a:latin typeface="Optima"/>
                <a:cs typeface="Optima"/>
              </a:rPr>
              <a:t> </a:t>
            </a:r>
          </a:p>
          <a:p>
            <a:pPr marL="0" lvl="4"/>
            <a:endParaRPr lang="en-US" sz="2000" b="1" dirty="0" smtClean="0">
              <a:solidFill>
                <a:srgbClr val="FFFF00"/>
              </a:solidFill>
              <a:latin typeface="Optima"/>
              <a:cs typeface="Optima"/>
            </a:endParaRPr>
          </a:p>
          <a:p>
            <a:pPr marL="0" lvl="4"/>
            <a:endParaRPr lang="en-US" sz="2000" b="1" dirty="0" smtClean="0">
              <a:solidFill>
                <a:srgbClr val="FFFF00"/>
              </a:solidFill>
              <a:latin typeface="Optima"/>
              <a:cs typeface="Optima"/>
            </a:endParaRPr>
          </a:p>
          <a:p>
            <a:pPr marL="914400" lvl="3" indent="-914400">
              <a:buFont typeface="+mj-lt"/>
              <a:buAutoNum type="romanUcPeriod" startAt="8"/>
            </a:pPr>
            <a:endParaRPr lang="en-US" sz="2000" b="1" dirty="0" smtClean="0">
              <a:solidFill>
                <a:srgbClr val="000000"/>
              </a:solidFill>
              <a:latin typeface="Optima"/>
              <a:cs typeface="Optima"/>
            </a:endParaRPr>
          </a:p>
          <a:p>
            <a:pPr marL="514350" indent="-514350">
              <a:buFont typeface="+mj-lt"/>
              <a:buAutoNum type="romanUcPeriod" startAt="3"/>
            </a:pPr>
            <a:endParaRPr lang="en-US" sz="2000" b="1" dirty="0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06117" y="1846385"/>
            <a:ext cx="86325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2813" lvl="5" indent="-912813">
              <a:buAutoNum type="alphaUcPeriod" startAt="17"/>
            </a:pPr>
            <a:r>
              <a:rPr lang="en-US" sz="3200" dirty="0" smtClean="0">
                <a:solidFill>
                  <a:srgbClr val="FFFF00"/>
                </a:solidFill>
                <a:latin typeface="Optima"/>
                <a:cs typeface="Optima"/>
              </a:rPr>
              <a:t>Do you have a list of agencies where I can get a CapTel 880iB?</a:t>
            </a:r>
            <a:endParaRPr lang="en-US" sz="3200" dirty="0">
              <a:solidFill>
                <a:srgbClr val="FFFF00"/>
              </a:solidFill>
              <a:latin typeface="Optima"/>
              <a:cs typeface="Optima"/>
            </a:endParaRPr>
          </a:p>
          <a:p>
            <a:pPr marL="912813" lvl="5" indent="-912813">
              <a:buAutoNum type="alphaUcPeriod" startAt="17"/>
            </a:pPr>
            <a:endParaRPr lang="en-US" sz="3200" dirty="0" smtClean="0">
              <a:solidFill>
                <a:srgbClr val="FFFF00"/>
              </a:solidFill>
              <a:latin typeface="Optima"/>
              <a:cs typeface="Optima"/>
            </a:endParaRPr>
          </a:p>
          <a:p>
            <a:pPr marL="0" lvl="5"/>
            <a:r>
              <a:rPr lang="en-US" sz="3200" dirty="0" smtClean="0">
                <a:solidFill>
                  <a:srgbClr val="FFFF00"/>
                </a:solidFill>
                <a:latin typeface="Optima"/>
                <a:cs typeface="Optima"/>
              </a:rPr>
              <a:t>A.	A list of iCC agencies is provided on 	the CapTel.com/braille website.</a:t>
            </a:r>
            <a:endParaRPr lang="en-US" sz="3200" dirty="0">
              <a:solidFill>
                <a:srgbClr val="FFFF00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9256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20273</TotalTime>
  <Words>193</Words>
  <Application>Microsoft Office PowerPoint</Application>
  <PresentationFormat>Widescreen</PresentationFormat>
  <Paragraphs>75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Optima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Katherine Gabry</cp:lastModifiedBy>
  <cp:revision>18</cp:revision>
  <dcterms:created xsi:type="dcterms:W3CDTF">2017-06-27T17:01:42Z</dcterms:created>
  <dcterms:modified xsi:type="dcterms:W3CDTF">2017-09-18T19:28:56Z</dcterms:modified>
</cp:coreProperties>
</file>